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2" r:id="rId3"/>
    <p:sldId id="257" r:id="rId4"/>
    <p:sldId id="263" r:id="rId5"/>
    <p:sldId id="258" r:id="rId6"/>
    <p:sldId id="259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1E8660-67C9-5644-ADD2-693A8080ADF9}" type="doc">
      <dgm:prSet loTypeId="urn:microsoft.com/office/officeart/2005/8/layout/lProcess2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4DAA61-F7CA-BD40-9CB5-28C49BA379E7}">
      <dgm:prSet phldrT="[Text]" custT="1"/>
      <dgm:spPr/>
      <dgm:t>
        <a:bodyPr/>
        <a:lstStyle/>
        <a:p>
          <a:r>
            <a:rPr lang="en-US" sz="2800" dirty="0" smtClean="0"/>
            <a:t>METS </a:t>
          </a:r>
        </a:p>
        <a:p>
          <a:r>
            <a:rPr lang="en-US" sz="2800" dirty="0" smtClean="0"/>
            <a:t>Pilot Study</a:t>
          </a:r>
          <a:endParaRPr lang="en-US" sz="2800" dirty="0"/>
        </a:p>
      </dgm:t>
    </dgm:pt>
    <dgm:pt modelId="{5D0AE9DD-A29D-E04E-8992-528ABCFB1F4F}" type="parTrans" cxnId="{B0EB6491-C825-EB4C-8683-234330FF08C7}">
      <dgm:prSet/>
      <dgm:spPr/>
      <dgm:t>
        <a:bodyPr/>
        <a:lstStyle/>
        <a:p>
          <a:endParaRPr lang="en-US" sz="1600"/>
        </a:p>
      </dgm:t>
    </dgm:pt>
    <dgm:pt modelId="{E0E477D2-0959-5441-A2DE-852165891A95}" type="sibTrans" cxnId="{B0EB6491-C825-EB4C-8683-234330FF08C7}">
      <dgm:prSet/>
      <dgm:spPr/>
      <dgm:t>
        <a:bodyPr/>
        <a:lstStyle/>
        <a:p>
          <a:endParaRPr lang="en-US" sz="1600"/>
        </a:p>
      </dgm:t>
    </dgm:pt>
    <dgm:pt modelId="{F7BC161B-A553-8F4C-9DB5-3DDA14481A19}">
      <dgm:prSet phldrT="[Text]" custT="1"/>
      <dgm:spPr/>
      <dgm:t>
        <a:bodyPr/>
        <a:lstStyle/>
        <a:p>
          <a:r>
            <a:rPr lang="en-US" sz="2000" dirty="0" smtClean="0"/>
            <a:t>Samples from Ghana</a:t>
          </a:r>
        </a:p>
        <a:p>
          <a:r>
            <a:rPr lang="en-US" sz="2000" dirty="0" smtClean="0"/>
            <a:t> (METS study; A Luke, PI)</a:t>
          </a:r>
        </a:p>
        <a:p>
          <a:r>
            <a:rPr lang="en-US" sz="2000" dirty="0" smtClean="0"/>
            <a:t>N=493</a:t>
          </a:r>
          <a:endParaRPr lang="en-US" sz="2000" dirty="0"/>
        </a:p>
      </dgm:t>
    </dgm:pt>
    <dgm:pt modelId="{8429A2F2-865B-2B42-9A03-A0C2F29C4C68}" type="parTrans" cxnId="{4E7D5829-4451-174F-B872-EA87FD0F2637}">
      <dgm:prSet/>
      <dgm:spPr/>
      <dgm:t>
        <a:bodyPr/>
        <a:lstStyle/>
        <a:p>
          <a:endParaRPr lang="en-US" sz="1600"/>
        </a:p>
      </dgm:t>
    </dgm:pt>
    <dgm:pt modelId="{F27251A3-0867-6D4D-A379-1506C3A26159}" type="sibTrans" cxnId="{4E7D5829-4451-174F-B872-EA87FD0F2637}">
      <dgm:prSet/>
      <dgm:spPr/>
      <dgm:t>
        <a:bodyPr/>
        <a:lstStyle/>
        <a:p>
          <a:endParaRPr lang="en-US" sz="1600"/>
        </a:p>
      </dgm:t>
    </dgm:pt>
    <dgm:pt modelId="{775E33DA-E9CB-4947-AA1A-F13320A159B4}">
      <dgm:prSet phldrT="[Text]" custT="1"/>
      <dgm:spPr/>
      <dgm:t>
        <a:bodyPr/>
        <a:lstStyle/>
        <a:p>
          <a:endParaRPr lang="en-US" sz="2000" u="sng" dirty="0" smtClean="0"/>
        </a:p>
        <a:p>
          <a:endParaRPr lang="en-US" sz="2000" u="sng" dirty="0" smtClean="0"/>
        </a:p>
        <a:p>
          <a:endParaRPr lang="en-US" sz="2000" u="sng" dirty="0" smtClean="0"/>
        </a:p>
        <a:p>
          <a:r>
            <a:rPr lang="en-US" sz="2000" u="sng" dirty="0" smtClean="0"/>
            <a:t>Aims:</a:t>
          </a:r>
        </a:p>
        <a:p>
          <a:r>
            <a:rPr lang="en-US" sz="2000" dirty="0" smtClean="0"/>
            <a:t>-chronic/recovered infection rates</a:t>
          </a:r>
        </a:p>
        <a:p>
          <a:r>
            <a:rPr lang="en-US" sz="2000" dirty="0" smtClean="0"/>
            <a:t>--immediate cases/controls for:</a:t>
          </a:r>
        </a:p>
        <a:p>
          <a:r>
            <a:rPr lang="en-US" sz="2000" dirty="0" smtClean="0"/>
            <a:t>-viral genotyping/sequencing</a:t>
          </a:r>
        </a:p>
        <a:p>
          <a:r>
            <a:rPr lang="en-US" sz="2000" dirty="0" smtClean="0"/>
            <a:t>-host genotyping</a:t>
          </a:r>
        </a:p>
        <a:p>
          <a:endParaRPr lang="en-US" sz="2000" dirty="0" smtClean="0"/>
        </a:p>
        <a:p>
          <a:endParaRPr lang="en-US" sz="2000" dirty="0" smtClean="0"/>
        </a:p>
        <a:p>
          <a:endParaRPr lang="en-US" sz="2000" dirty="0"/>
        </a:p>
      </dgm:t>
    </dgm:pt>
    <dgm:pt modelId="{ACD4CE0B-971E-F244-815B-ABC5939D775C}" type="parTrans" cxnId="{16B85B78-E995-BA4F-96F8-652BED13D9F5}">
      <dgm:prSet/>
      <dgm:spPr/>
      <dgm:t>
        <a:bodyPr/>
        <a:lstStyle/>
        <a:p>
          <a:endParaRPr lang="en-US" sz="1600"/>
        </a:p>
      </dgm:t>
    </dgm:pt>
    <dgm:pt modelId="{3CFA4D46-A30B-D244-9F6D-26727C4BC3BC}" type="sibTrans" cxnId="{16B85B78-E995-BA4F-96F8-652BED13D9F5}">
      <dgm:prSet/>
      <dgm:spPr/>
      <dgm:t>
        <a:bodyPr/>
        <a:lstStyle/>
        <a:p>
          <a:endParaRPr lang="en-US" sz="1600"/>
        </a:p>
      </dgm:t>
    </dgm:pt>
    <dgm:pt modelId="{10E2C5FD-2388-134F-84BC-2D7469818174}">
      <dgm:prSet phldrT="[Text]" custT="1"/>
      <dgm:spPr/>
      <dgm:t>
        <a:bodyPr/>
        <a:lstStyle/>
        <a:p>
          <a:r>
            <a:rPr lang="en-US" sz="2800" dirty="0" smtClean="0"/>
            <a:t>Nigeria Pilot Study</a:t>
          </a:r>
        </a:p>
        <a:p>
          <a:r>
            <a:rPr lang="en-US" sz="2800" dirty="0" smtClean="0"/>
            <a:t>(H3N Study)</a:t>
          </a:r>
          <a:endParaRPr lang="en-US" sz="2800" dirty="0"/>
        </a:p>
      </dgm:t>
    </dgm:pt>
    <dgm:pt modelId="{AADB9DE5-4DEE-5B49-BFAC-A26D980573B7}" type="parTrans" cxnId="{E6E115DE-8635-4E46-B27A-E285F09B7661}">
      <dgm:prSet/>
      <dgm:spPr/>
      <dgm:t>
        <a:bodyPr/>
        <a:lstStyle/>
        <a:p>
          <a:endParaRPr lang="en-US" sz="1600"/>
        </a:p>
      </dgm:t>
    </dgm:pt>
    <dgm:pt modelId="{9AD18661-696B-8748-BD17-F3409262E610}" type="sibTrans" cxnId="{E6E115DE-8635-4E46-B27A-E285F09B7661}">
      <dgm:prSet/>
      <dgm:spPr/>
      <dgm:t>
        <a:bodyPr/>
        <a:lstStyle/>
        <a:p>
          <a:endParaRPr lang="en-US" sz="1600"/>
        </a:p>
      </dgm:t>
    </dgm:pt>
    <dgm:pt modelId="{47B97D55-D199-1C49-8C4C-0EBF60DB8010}" type="pres">
      <dgm:prSet presAssocID="{1B1E8660-67C9-5644-ADD2-693A8080ADF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7CC0E2-5B3F-A94B-9CBD-1BFB75A018D3}" type="pres">
      <dgm:prSet presAssocID="{434DAA61-F7CA-BD40-9CB5-28C49BA379E7}" presName="compNode" presStyleCnt="0"/>
      <dgm:spPr/>
    </dgm:pt>
    <dgm:pt modelId="{D825E427-A47C-BD4E-9919-D7B3F4A1AE34}" type="pres">
      <dgm:prSet presAssocID="{434DAA61-F7CA-BD40-9CB5-28C49BA379E7}" presName="aNode" presStyleLbl="bgShp" presStyleIdx="0" presStyleCnt="2" custScaleX="85182" custLinFactNeighborY="250"/>
      <dgm:spPr/>
      <dgm:t>
        <a:bodyPr/>
        <a:lstStyle/>
        <a:p>
          <a:endParaRPr lang="en-US"/>
        </a:p>
      </dgm:t>
    </dgm:pt>
    <dgm:pt modelId="{21FB9A5E-8462-1A4E-BF3A-E81DE3D49B79}" type="pres">
      <dgm:prSet presAssocID="{434DAA61-F7CA-BD40-9CB5-28C49BA379E7}" presName="textNode" presStyleLbl="bgShp" presStyleIdx="0" presStyleCnt="2"/>
      <dgm:spPr/>
      <dgm:t>
        <a:bodyPr/>
        <a:lstStyle/>
        <a:p>
          <a:endParaRPr lang="en-US"/>
        </a:p>
      </dgm:t>
    </dgm:pt>
    <dgm:pt modelId="{9FF89460-46D4-7C4E-A43C-7D1ACBA0D5A1}" type="pres">
      <dgm:prSet presAssocID="{434DAA61-F7CA-BD40-9CB5-28C49BA379E7}" presName="compChildNode" presStyleCnt="0"/>
      <dgm:spPr/>
    </dgm:pt>
    <dgm:pt modelId="{F7242348-A574-DF4C-84E8-95A03006A586}" type="pres">
      <dgm:prSet presAssocID="{434DAA61-F7CA-BD40-9CB5-28C49BA379E7}" presName="theInnerList" presStyleCnt="0"/>
      <dgm:spPr/>
    </dgm:pt>
    <dgm:pt modelId="{E01F2CE4-730B-9B4D-B062-70E17383DFDD}" type="pres">
      <dgm:prSet presAssocID="{F7BC161B-A553-8F4C-9DB5-3DDA14481A19}" presName="childNode" presStyleLbl="node1" presStyleIdx="0" presStyleCnt="2" custScaleY="958435" custLinFactY="-151915" custLinFactNeighborY="-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B64F50-6580-2C4D-A28E-96FF90AA6CAA}" type="pres">
      <dgm:prSet presAssocID="{F7BC161B-A553-8F4C-9DB5-3DDA14481A19}" presName="aSpace2" presStyleCnt="0"/>
      <dgm:spPr/>
    </dgm:pt>
    <dgm:pt modelId="{D5767877-A996-5A4E-808E-9AC3322EBAA6}" type="pres">
      <dgm:prSet presAssocID="{775E33DA-E9CB-4947-AA1A-F13320A159B4}" presName="childNode" presStyleLbl="node1" presStyleIdx="1" presStyleCnt="2" custScaleX="92878" custScaleY="2000000" custLinFactNeighborX="1297" custLinFactNeighborY="790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092556-CE42-9440-98F2-0F746BDBC0EC}" type="pres">
      <dgm:prSet presAssocID="{434DAA61-F7CA-BD40-9CB5-28C49BA379E7}" presName="aSpace" presStyleCnt="0"/>
      <dgm:spPr/>
    </dgm:pt>
    <dgm:pt modelId="{45FD78CA-4731-1D41-A863-F8A7BF9697F7}" type="pres">
      <dgm:prSet presAssocID="{10E2C5FD-2388-134F-84BC-2D7469818174}" presName="compNode" presStyleCnt="0"/>
      <dgm:spPr/>
    </dgm:pt>
    <dgm:pt modelId="{5E27A6D1-9D4B-E74F-A616-7E73F01BB390}" type="pres">
      <dgm:prSet presAssocID="{10E2C5FD-2388-134F-84BC-2D7469818174}" presName="aNode" presStyleLbl="bgShp" presStyleIdx="1" presStyleCnt="2" custScaleX="88367" custLinFactNeighborX="-740" custLinFactNeighborY="-3916"/>
      <dgm:spPr/>
      <dgm:t>
        <a:bodyPr/>
        <a:lstStyle/>
        <a:p>
          <a:endParaRPr lang="en-US"/>
        </a:p>
      </dgm:t>
    </dgm:pt>
    <dgm:pt modelId="{35BCAB61-9DF2-504C-BD95-1E5D37A16AEB}" type="pres">
      <dgm:prSet presAssocID="{10E2C5FD-2388-134F-84BC-2D7469818174}" presName="textNode" presStyleLbl="bgShp" presStyleIdx="1" presStyleCnt="2"/>
      <dgm:spPr/>
      <dgm:t>
        <a:bodyPr/>
        <a:lstStyle/>
        <a:p>
          <a:endParaRPr lang="en-US"/>
        </a:p>
      </dgm:t>
    </dgm:pt>
    <dgm:pt modelId="{94E213D0-542D-8E4C-A238-F55796540B21}" type="pres">
      <dgm:prSet presAssocID="{10E2C5FD-2388-134F-84BC-2D7469818174}" presName="compChildNode" presStyleCnt="0"/>
      <dgm:spPr/>
    </dgm:pt>
    <dgm:pt modelId="{9C9EAC40-CFFE-C04B-95CD-2F3FFED64517}" type="pres">
      <dgm:prSet presAssocID="{10E2C5FD-2388-134F-84BC-2D7469818174}" presName="theInnerList" presStyleCnt="0"/>
      <dgm:spPr/>
    </dgm:pt>
  </dgm:ptLst>
  <dgm:cxnLst>
    <dgm:cxn modelId="{5C423670-339D-8A4D-9A91-80399E9AE984}" type="presOf" srcId="{434DAA61-F7CA-BD40-9CB5-28C49BA379E7}" destId="{D825E427-A47C-BD4E-9919-D7B3F4A1AE34}" srcOrd="0" destOrd="0" presId="urn:microsoft.com/office/officeart/2005/8/layout/lProcess2"/>
    <dgm:cxn modelId="{2C148246-8EFE-A14D-832D-E3981EBE86DF}" type="presOf" srcId="{1B1E8660-67C9-5644-ADD2-693A8080ADF9}" destId="{47B97D55-D199-1C49-8C4C-0EBF60DB8010}" srcOrd="0" destOrd="0" presId="urn:microsoft.com/office/officeart/2005/8/layout/lProcess2"/>
    <dgm:cxn modelId="{E6E115DE-8635-4E46-B27A-E285F09B7661}" srcId="{1B1E8660-67C9-5644-ADD2-693A8080ADF9}" destId="{10E2C5FD-2388-134F-84BC-2D7469818174}" srcOrd="1" destOrd="0" parTransId="{AADB9DE5-4DEE-5B49-BFAC-A26D980573B7}" sibTransId="{9AD18661-696B-8748-BD17-F3409262E610}"/>
    <dgm:cxn modelId="{147371CA-051E-4B4E-B652-C7B439FD3545}" type="presOf" srcId="{775E33DA-E9CB-4947-AA1A-F13320A159B4}" destId="{D5767877-A996-5A4E-808E-9AC3322EBAA6}" srcOrd="0" destOrd="0" presId="urn:microsoft.com/office/officeart/2005/8/layout/lProcess2"/>
    <dgm:cxn modelId="{56500A41-DDEC-B944-81F5-064693E7AC14}" type="presOf" srcId="{10E2C5FD-2388-134F-84BC-2D7469818174}" destId="{35BCAB61-9DF2-504C-BD95-1E5D37A16AEB}" srcOrd="1" destOrd="0" presId="urn:microsoft.com/office/officeart/2005/8/layout/lProcess2"/>
    <dgm:cxn modelId="{16B85B78-E995-BA4F-96F8-652BED13D9F5}" srcId="{434DAA61-F7CA-BD40-9CB5-28C49BA379E7}" destId="{775E33DA-E9CB-4947-AA1A-F13320A159B4}" srcOrd="1" destOrd="0" parTransId="{ACD4CE0B-971E-F244-815B-ABC5939D775C}" sibTransId="{3CFA4D46-A30B-D244-9F6D-26727C4BC3BC}"/>
    <dgm:cxn modelId="{95B861A1-71BD-2245-AE5A-4473976AB4F8}" type="presOf" srcId="{F7BC161B-A553-8F4C-9DB5-3DDA14481A19}" destId="{E01F2CE4-730B-9B4D-B062-70E17383DFDD}" srcOrd="0" destOrd="0" presId="urn:microsoft.com/office/officeart/2005/8/layout/lProcess2"/>
    <dgm:cxn modelId="{9E66DAF6-C890-974C-A82F-AFD1F1DA0909}" type="presOf" srcId="{434DAA61-F7CA-BD40-9CB5-28C49BA379E7}" destId="{21FB9A5E-8462-1A4E-BF3A-E81DE3D49B79}" srcOrd="1" destOrd="0" presId="urn:microsoft.com/office/officeart/2005/8/layout/lProcess2"/>
    <dgm:cxn modelId="{4F3006E6-D44A-6848-94B4-46B362882D87}" type="presOf" srcId="{10E2C5FD-2388-134F-84BC-2D7469818174}" destId="{5E27A6D1-9D4B-E74F-A616-7E73F01BB390}" srcOrd="0" destOrd="0" presId="urn:microsoft.com/office/officeart/2005/8/layout/lProcess2"/>
    <dgm:cxn modelId="{B0EB6491-C825-EB4C-8683-234330FF08C7}" srcId="{1B1E8660-67C9-5644-ADD2-693A8080ADF9}" destId="{434DAA61-F7CA-BD40-9CB5-28C49BA379E7}" srcOrd="0" destOrd="0" parTransId="{5D0AE9DD-A29D-E04E-8992-528ABCFB1F4F}" sibTransId="{E0E477D2-0959-5441-A2DE-852165891A95}"/>
    <dgm:cxn modelId="{4E7D5829-4451-174F-B872-EA87FD0F2637}" srcId="{434DAA61-F7CA-BD40-9CB5-28C49BA379E7}" destId="{F7BC161B-A553-8F4C-9DB5-3DDA14481A19}" srcOrd="0" destOrd="0" parTransId="{8429A2F2-865B-2B42-9A03-A0C2F29C4C68}" sibTransId="{F27251A3-0867-6D4D-A379-1506C3A26159}"/>
    <dgm:cxn modelId="{604792D2-DFD4-D34A-90E6-DFFF8EE32667}" type="presParOf" srcId="{47B97D55-D199-1C49-8C4C-0EBF60DB8010}" destId="{167CC0E2-5B3F-A94B-9CBD-1BFB75A018D3}" srcOrd="0" destOrd="0" presId="urn:microsoft.com/office/officeart/2005/8/layout/lProcess2"/>
    <dgm:cxn modelId="{9C10DB3A-ED08-C24E-A0FD-C31E7F956C64}" type="presParOf" srcId="{167CC0E2-5B3F-A94B-9CBD-1BFB75A018D3}" destId="{D825E427-A47C-BD4E-9919-D7B3F4A1AE34}" srcOrd="0" destOrd="0" presId="urn:microsoft.com/office/officeart/2005/8/layout/lProcess2"/>
    <dgm:cxn modelId="{68FBD0CA-F9B8-2E4C-AFB8-36B842C4B726}" type="presParOf" srcId="{167CC0E2-5B3F-A94B-9CBD-1BFB75A018D3}" destId="{21FB9A5E-8462-1A4E-BF3A-E81DE3D49B79}" srcOrd="1" destOrd="0" presId="urn:microsoft.com/office/officeart/2005/8/layout/lProcess2"/>
    <dgm:cxn modelId="{9E171C50-29FD-8F44-934B-A34BB979B955}" type="presParOf" srcId="{167CC0E2-5B3F-A94B-9CBD-1BFB75A018D3}" destId="{9FF89460-46D4-7C4E-A43C-7D1ACBA0D5A1}" srcOrd="2" destOrd="0" presId="urn:microsoft.com/office/officeart/2005/8/layout/lProcess2"/>
    <dgm:cxn modelId="{E1A2D189-75F0-384B-BF5E-8F133231EC85}" type="presParOf" srcId="{9FF89460-46D4-7C4E-A43C-7D1ACBA0D5A1}" destId="{F7242348-A574-DF4C-84E8-95A03006A586}" srcOrd="0" destOrd="0" presId="urn:microsoft.com/office/officeart/2005/8/layout/lProcess2"/>
    <dgm:cxn modelId="{D3A0767E-8F1D-214B-A01C-7D6566FA1B82}" type="presParOf" srcId="{F7242348-A574-DF4C-84E8-95A03006A586}" destId="{E01F2CE4-730B-9B4D-B062-70E17383DFDD}" srcOrd="0" destOrd="0" presId="urn:microsoft.com/office/officeart/2005/8/layout/lProcess2"/>
    <dgm:cxn modelId="{6BB2129E-6BD1-6C42-B972-8CA73C1CBD5F}" type="presParOf" srcId="{F7242348-A574-DF4C-84E8-95A03006A586}" destId="{89B64F50-6580-2C4D-A28E-96FF90AA6CAA}" srcOrd="1" destOrd="0" presId="urn:microsoft.com/office/officeart/2005/8/layout/lProcess2"/>
    <dgm:cxn modelId="{1F40987B-BA05-4E4D-9354-7E106358D2FA}" type="presParOf" srcId="{F7242348-A574-DF4C-84E8-95A03006A586}" destId="{D5767877-A996-5A4E-808E-9AC3322EBAA6}" srcOrd="2" destOrd="0" presId="urn:microsoft.com/office/officeart/2005/8/layout/lProcess2"/>
    <dgm:cxn modelId="{D5051EFA-C6AE-A449-9230-9B90B5E496AE}" type="presParOf" srcId="{47B97D55-D199-1C49-8C4C-0EBF60DB8010}" destId="{E4092556-CE42-9440-98F2-0F746BDBC0EC}" srcOrd="1" destOrd="0" presId="urn:microsoft.com/office/officeart/2005/8/layout/lProcess2"/>
    <dgm:cxn modelId="{C29798BA-2890-ED4F-A45B-60E79B1D5516}" type="presParOf" srcId="{47B97D55-D199-1C49-8C4C-0EBF60DB8010}" destId="{45FD78CA-4731-1D41-A863-F8A7BF9697F7}" srcOrd="2" destOrd="0" presId="urn:microsoft.com/office/officeart/2005/8/layout/lProcess2"/>
    <dgm:cxn modelId="{2E46D545-41A6-5E40-B128-654762459742}" type="presParOf" srcId="{45FD78CA-4731-1D41-A863-F8A7BF9697F7}" destId="{5E27A6D1-9D4B-E74F-A616-7E73F01BB390}" srcOrd="0" destOrd="0" presId="urn:microsoft.com/office/officeart/2005/8/layout/lProcess2"/>
    <dgm:cxn modelId="{F2ECFA2D-85CA-2B48-AA24-F26D0ABAF29D}" type="presParOf" srcId="{45FD78CA-4731-1D41-A863-F8A7BF9697F7}" destId="{35BCAB61-9DF2-504C-BD95-1E5D37A16AEB}" srcOrd="1" destOrd="0" presId="urn:microsoft.com/office/officeart/2005/8/layout/lProcess2"/>
    <dgm:cxn modelId="{11452EFF-AA25-234D-B0C2-F51EA8616145}" type="presParOf" srcId="{45FD78CA-4731-1D41-A863-F8A7BF9697F7}" destId="{94E213D0-542D-8E4C-A238-F55796540B21}" srcOrd="2" destOrd="0" presId="urn:microsoft.com/office/officeart/2005/8/layout/lProcess2"/>
    <dgm:cxn modelId="{882C882C-912A-5B4C-A1B8-C16402AC5ACE}" type="presParOf" srcId="{94E213D0-542D-8E4C-A238-F55796540B21}" destId="{9C9EAC40-CFFE-C04B-95CD-2F3FFED64517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25E427-A47C-BD4E-9919-D7B3F4A1AE34}">
      <dsp:nvSpPr>
        <dsp:cNvPr id="0" name=""/>
        <dsp:cNvSpPr/>
      </dsp:nvSpPr>
      <dsp:spPr>
        <a:xfrm>
          <a:off x="4746" y="0"/>
          <a:ext cx="4257486" cy="498951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METS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Pilot Study</a:t>
          </a:r>
          <a:endParaRPr lang="en-US" sz="2800" kern="1200" dirty="0"/>
        </a:p>
      </dsp:txBody>
      <dsp:txXfrm>
        <a:off x="4746" y="0"/>
        <a:ext cx="4257486" cy="1496853"/>
      </dsp:txXfrm>
    </dsp:sp>
    <dsp:sp modelId="{E01F2CE4-730B-9B4D-B062-70E17383DFDD}">
      <dsp:nvSpPr>
        <dsp:cNvPr id="0" name=""/>
        <dsp:cNvSpPr/>
      </dsp:nvSpPr>
      <dsp:spPr>
        <a:xfrm>
          <a:off x="134247" y="1300733"/>
          <a:ext cx="3998484" cy="10434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Samples from Ghana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 (METS study; A Luke, PI)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N=493</a:t>
          </a:r>
          <a:endParaRPr lang="en-US" sz="2000" kern="1200" dirty="0"/>
        </a:p>
      </dsp:txBody>
      <dsp:txXfrm>
        <a:off x="164809" y="1331295"/>
        <a:ext cx="3937360" cy="982338"/>
      </dsp:txXfrm>
    </dsp:sp>
    <dsp:sp modelId="{D5767877-A996-5A4E-808E-9AC3322EBAA6}">
      <dsp:nvSpPr>
        <dsp:cNvPr id="0" name=""/>
        <dsp:cNvSpPr/>
      </dsp:nvSpPr>
      <dsp:spPr>
        <a:xfrm>
          <a:off x="328493" y="2573075"/>
          <a:ext cx="3713712" cy="21774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u="sng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u="sng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u="sng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u="sng" kern="1200" dirty="0" smtClean="0"/>
            <a:t>Aims: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-chronic/recovered infection rates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--immediate cases/controls for: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-viral genotyping/sequencing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-host genotyping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392268" y="2636850"/>
        <a:ext cx="3586162" cy="2049879"/>
      </dsp:txXfrm>
    </dsp:sp>
    <dsp:sp modelId="{5E27A6D1-9D4B-E74F-A616-7E73F01BB390}">
      <dsp:nvSpPr>
        <dsp:cNvPr id="0" name=""/>
        <dsp:cNvSpPr/>
      </dsp:nvSpPr>
      <dsp:spPr>
        <a:xfrm>
          <a:off x="4600105" y="0"/>
          <a:ext cx="4416676" cy="498951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Nigeria Pilot Study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(H3N Study)</a:t>
          </a:r>
          <a:endParaRPr lang="en-US" sz="2800" kern="1200" dirty="0"/>
        </a:p>
      </dsp:txBody>
      <dsp:txXfrm>
        <a:off x="4600105" y="0"/>
        <a:ext cx="4416676" cy="14968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689-68A5-B943-A267-D4B8E441DDE4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3713-4545-6542-83A1-FFD962C96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689-68A5-B943-A267-D4B8E441DDE4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3713-4545-6542-83A1-FFD962C96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689-68A5-B943-A267-D4B8E441DDE4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3713-4545-6542-83A1-FFD962C96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689-68A5-B943-A267-D4B8E441DDE4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3713-4545-6542-83A1-FFD962C96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689-68A5-B943-A267-D4B8E441DDE4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3713-4545-6542-83A1-FFD962C96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689-68A5-B943-A267-D4B8E441DDE4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3713-4545-6542-83A1-FFD962C96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689-68A5-B943-A267-D4B8E441DDE4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3713-4545-6542-83A1-FFD962C96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689-68A5-B943-A267-D4B8E441DDE4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3713-4545-6542-83A1-FFD962C96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689-68A5-B943-A267-D4B8E441DDE4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3713-4545-6542-83A1-FFD962C96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689-68A5-B943-A267-D4B8E441DDE4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3713-4545-6542-83A1-FFD962C96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689-68A5-B943-A267-D4B8E441DDE4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3713-4545-6542-83A1-FFD962C96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74689-68A5-B943-A267-D4B8E441DDE4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63713-4545-6542-83A1-FFD962C96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epNet_LIGHT.A_3C_369-430-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7048"/>
            <a:ext cx="9144000" cy="3862458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70310" y="5083968"/>
            <a:ext cx="7690927" cy="177403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Jennifer Layden, MD, PhD</a:t>
            </a:r>
            <a:br>
              <a:rPr lang="en-US" sz="2800" dirty="0" smtClean="0"/>
            </a:br>
            <a:r>
              <a:rPr lang="en-US" sz="2800" dirty="0" smtClean="0"/>
              <a:t>Assistant Professor of Medicine and</a:t>
            </a:r>
            <a:br>
              <a:rPr lang="en-US" sz="2800" dirty="0" smtClean="0"/>
            </a:br>
            <a:r>
              <a:rPr lang="en-US" sz="2800" dirty="0" smtClean="0"/>
              <a:t> Public Health Sciences</a:t>
            </a:r>
            <a:br>
              <a:rPr lang="en-US" sz="2800" dirty="0" smtClean="0"/>
            </a:br>
            <a:r>
              <a:rPr lang="en-US" sz="2800" dirty="0" smtClean="0"/>
              <a:t>Loyola University Health System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32402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Logistic Regression:</a:t>
            </a:r>
            <a:br>
              <a:rPr lang="en-US" sz="3200" dirty="0" smtClean="0"/>
            </a:br>
            <a:r>
              <a:rPr lang="en-US" sz="3200" dirty="0" smtClean="0"/>
              <a:t>Association with HBV S Ag </a:t>
            </a:r>
            <a:r>
              <a:rPr lang="en-US" sz="3200" dirty="0" err="1" smtClean="0"/>
              <a:t>Seropositivity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Univariable</a:t>
            </a:r>
            <a:r>
              <a:rPr lang="en-US" sz="3200" dirty="0" smtClean="0"/>
              <a:t> Analyses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0852759"/>
              </p:ext>
            </p:extLst>
          </p:nvPr>
        </p:nvGraphicFramePr>
        <p:xfrm>
          <a:off x="457200" y="2711593"/>
          <a:ext cx="8229600" cy="3629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90729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Variable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95% CI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P-value</a:t>
                      </a:r>
                      <a:endParaRPr lang="en-US" sz="2800" dirty="0"/>
                    </a:p>
                  </a:txBody>
                  <a:tcPr/>
                </a:tc>
              </a:tr>
              <a:tr h="90729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HIV +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0.6-4.1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0.4</a:t>
                      </a:r>
                      <a:endParaRPr lang="en-US" sz="2800" dirty="0"/>
                    </a:p>
                  </a:txBody>
                  <a:tcPr/>
                </a:tc>
              </a:tr>
              <a:tr h="90729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HCV </a:t>
                      </a:r>
                      <a:r>
                        <a:rPr lang="en-US" sz="2800" dirty="0" err="1" smtClean="0"/>
                        <a:t>Ab</a:t>
                      </a:r>
                      <a:r>
                        <a:rPr lang="en-US" sz="2800" dirty="0" smtClean="0"/>
                        <a:t>+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0.6-3.5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0.5</a:t>
                      </a:r>
                      <a:endParaRPr lang="en-US" sz="2800" dirty="0"/>
                    </a:p>
                  </a:txBody>
                  <a:tcPr/>
                </a:tc>
              </a:tr>
              <a:tr h="90729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ALT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1.03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1.01-1.04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0.001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478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Summary of Basic Analysis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370846" cy="493715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Overall higher than expected HCV </a:t>
            </a:r>
            <a:r>
              <a:rPr lang="en-US" dirty="0" err="1" smtClean="0"/>
              <a:t>Sero</a:t>
            </a:r>
            <a:r>
              <a:rPr lang="en-US" dirty="0" smtClean="0"/>
              <a:t>-positivity in Ghana and Nigeria</a:t>
            </a:r>
          </a:p>
          <a:p>
            <a:r>
              <a:rPr lang="en-US" dirty="0" smtClean="0"/>
              <a:t>Low mean ALT levels </a:t>
            </a:r>
          </a:p>
          <a:p>
            <a:pPr lvl="1"/>
            <a:r>
              <a:rPr lang="en-US" dirty="0" smtClean="0"/>
              <a:t>Overall low values</a:t>
            </a:r>
          </a:p>
          <a:p>
            <a:pPr lvl="1"/>
            <a:r>
              <a:rPr lang="en-US" dirty="0" smtClean="0"/>
              <a:t>No variation seen by HCV status</a:t>
            </a:r>
          </a:p>
          <a:p>
            <a:pPr lvl="1"/>
            <a:r>
              <a:rPr lang="en-US" dirty="0" smtClean="0"/>
              <a:t>Higher values in those with +S Ag</a:t>
            </a:r>
          </a:p>
          <a:p>
            <a:r>
              <a:rPr lang="en-US" dirty="0" smtClean="0"/>
              <a:t>HCV </a:t>
            </a:r>
            <a:r>
              <a:rPr lang="en-US" dirty="0" err="1" smtClean="0"/>
              <a:t>Seropositivity</a:t>
            </a:r>
            <a:r>
              <a:rPr lang="en-US" dirty="0" smtClean="0"/>
              <a:t> associated with:</a:t>
            </a:r>
          </a:p>
          <a:p>
            <a:pPr lvl="1"/>
            <a:r>
              <a:rPr lang="en-US" dirty="0" smtClean="0"/>
              <a:t>HIV + status (&gt;6 OR’s)</a:t>
            </a:r>
          </a:p>
          <a:p>
            <a:r>
              <a:rPr lang="en-US" dirty="0" smtClean="0"/>
              <a:t>HBV S Ag + associated with:</a:t>
            </a:r>
          </a:p>
          <a:p>
            <a:pPr lvl="1"/>
            <a:r>
              <a:rPr lang="en-US" dirty="0" smtClean="0"/>
              <a:t>-higher ALT values</a:t>
            </a:r>
          </a:p>
        </p:txBody>
      </p:sp>
    </p:spTree>
    <p:extLst>
      <p:ext uri="{BB962C8B-B14F-4D97-AF65-F5344CB8AC3E}">
        <p14:creationId xmlns:p14="http://schemas.microsoft.com/office/powerpoint/2010/main" val="1637841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 Analyses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Samples to CDC: </a:t>
            </a:r>
          </a:p>
          <a:p>
            <a:pPr lvl="1"/>
            <a:r>
              <a:rPr lang="en-US" dirty="0" smtClean="0"/>
              <a:t>HCV / HBV </a:t>
            </a:r>
            <a:r>
              <a:rPr lang="en-US" dirty="0"/>
              <a:t>v</a:t>
            </a:r>
            <a:r>
              <a:rPr lang="en-US" dirty="0" smtClean="0"/>
              <a:t>iral </a:t>
            </a:r>
            <a:r>
              <a:rPr lang="en-US" dirty="0"/>
              <a:t>sequencing / </a:t>
            </a:r>
            <a:r>
              <a:rPr lang="en-US" dirty="0" smtClean="0"/>
              <a:t>genotyping</a:t>
            </a:r>
          </a:p>
          <a:p>
            <a:pPr lvl="1"/>
            <a:r>
              <a:rPr lang="en-US" dirty="0" smtClean="0"/>
              <a:t>Viral load measurements</a:t>
            </a:r>
            <a:endParaRPr lang="en-US" dirty="0"/>
          </a:p>
          <a:p>
            <a:r>
              <a:rPr lang="en-US" u="sng" dirty="0"/>
              <a:t>Samples to Duke:</a:t>
            </a:r>
          </a:p>
          <a:p>
            <a:pPr lvl="1"/>
            <a:r>
              <a:rPr lang="en-US" dirty="0" smtClean="0"/>
              <a:t>Genotyping of IL28B SNP’s</a:t>
            </a:r>
            <a:endParaRPr lang="en-US" dirty="0"/>
          </a:p>
          <a:p>
            <a:pPr lvl="2"/>
            <a:r>
              <a:rPr lang="en-US" dirty="0"/>
              <a:t>Association of cleared </a:t>
            </a:r>
            <a:r>
              <a:rPr lang="en-US" dirty="0" err="1"/>
              <a:t>vs</a:t>
            </a:r>
            <a:r>
              <a:rPr lang="en-US" dirty="0"/>
              <a:t> chronic infection</a:t>
            </a:r>
          </a:p>
          <a:p>
            <a:pPr lvl="2"/>
            <a:r>
              <a:rPr lang="en-US" dirty="0"/>
              <a:t>Overall allelic variation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565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HBV S Antigen / S Gene Sequencing </a:t>
            </a:r>
            <a:r>
              <a:rPr lang="en-US" dirty="0" err="1" smtClean="0"/>
              <a:t>Concordancy</a:t>
            </a:r>
            <a:r>
              <a:rPr lang="en-US" dirty="0" smtClean="0"/>
              <a:t>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 Ag positive: 85 individuals</a:t>
            </a:r>
          </a:p>
          <a:p>
            <a:r>
              <a:rPr lang="en-US" dirty="0" smtClean="0"/>
              <a:t>S Gene positive: 136 individuals</a:t>
            </a:r>
          </a:p>
          <a:p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160958"/>
              </p:ext>
            </p:extLst>
          </p:nvPr>
        </p:nvGraphicFramePr>
        <p:xfrm>
          <a:off x="282235" y="3249237"/>
          <a:ext cx="8404564" cy="3366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1141"/>
                <a:gridCol w="2101141"/>
                <a:gridCol w="2101141"/>
                <a:gridCol w="2101141"/>
              </a:tblGrid>
              <a:tr h="84154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 gene+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 gene 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</a:t>
                      </a:r>
                      <a:endParaRPr lang="en-US" sz="2800" dirty="0"/>
                    </a:p>
                  </a:txBody>
                  <a:tcPr/>
                </a:tc>
              </a:tr>
              <a:tr h="84154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HBV S Ag +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53 (7.6%)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32 (4.6%)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85</a:t>
                      </a:r>
                      <a:endParaRPr lang="en-US" sz="2800" dirty="0"/>
                    </a:p>
                  </a:txBody>
                  <a:tcPr/>
                </a:tc>
              </a:tr>
              <a:tr h="84154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HBV S Ag-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83 (12.0%)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525 (75.8%)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508</a:t>
                      </a:r>
                      <a:endParaRPr lang="en-US" sz="2800" dirty="0"/>
                    </a:p>
                  </a:txBody>
                  <a:tcPr/>
                </a:tc>
              </a:tr>
              <a:tr h="84154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557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593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523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Associated </a:t>
            </a:r>
            <a:r>
              <a:rPr lang="en-US" dirty="0" err="1" smtClean="0"/>
              <a:t>HbSAg</a:t>
            </a:r>
            <a:r>
              <a:rPr lang="en-US" dirty="0" smtClean="0"/>
              <a:t> and S gene Status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0642236"/>
              </p:ext>
            </p:extLst>
          </p:nvPr>
        </p:nvGraphicFramePr>
        <p:xfrm>
          <a:off x="211677" y="1600199"/>
          <a:ext cx="8537635" cy="4574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2212"/>
                <a:gridCol w="1694973"/>
                <a:gridCol w="1673184"/>
                <a:gridCol w="1577821"/>
                <a:gridCol w="2179445"/>
              </a:tblGrid>
              <a:tr h="914841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 Ag+</a:t>
                      </a:r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Sag-</a:t>
                      </a:r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914841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Variable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S Gene+</a:t>
                      </a:r>
                    </a:p>
                    <a:p>
                      <a:pPr algn="ctr"/>
                      <a:r>
                        <a:rPr lang="en-US" sz="2600" dirty="0" smtClean="0"/>
                        <a:t>N=53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S</a:t>
                      </a:r>
                      <a:r>
                        <a:rPr lang="en-US" sz="2600" baseline="0" dirty="0" smtClean="0"/>
                        <a:t> Gene-</a:t>
                      </a:r>
                    </a:p>
                    <a:p>
                      <a:pPr algn="ctr"/>
                      <a:r>
                        <a:rPr lang="en-US" sz="2600" baseline="0" dirty="0" smtClean="0"/>
                        <a:t>N=32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S Gene+</a:t>
                      </a:r>
                    </a:p>
                    <a:p>
                      <a:pPr algn="ctr"/>
                      <a:r>
                        <a:rPr lang="en-US" sz="2600" dirty="0" smtClean="0"/>
                        <a:t>N=83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S Gene</a:t>
                      </a:r>
                      <a:r>
                        <a:rPr lang="en-US" sz="2600" baseline="0" dirty="0" smtClean="0"/>
                        <a:t> –</a:t>
                      </a:r>
                    </a:p>
                    <a:p>
                      <a:pPr algn="ctr"/>
                      <a:r>
                        <a:rPr lang="en-US" sz="2600" baseline="0" dirty="0" smtClean="0"/>
                        <a:t>N=525</a:t>
                      </a:r>
                      <a:endParaRPr lang="en-US" sz="2600" dirty="0"/>
                    </a:p>
                  </a:txBody>
                  <a:tcPr/>
                </a:tc>
              </a:tr>
              <a:tr h="914841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HIV </a:t>
                      </a:r>
                      <a:r>
                        <a:rPr lang="en-US" sz="2600" dirty="0" err="1" smtClean="0"/>
                        <a:t>Ab</a:t>
                      </a:r>
                      <a:r>
                        <a:rPr lang="en-US" sz="2600" dirty="0" smtClean="0"/>
                        <a:t> +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5.7%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6.2%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3.6%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4.0%</a:t>
                      </a:r>
                      <a:endParaRPr lang="en-US" sz="2600" dirty="0"/>
                    </a:p>
                  </a:txBody>
                  <a:tcPr/>
                </a:tc>
              </a:tr>
              <a:tr h="914841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HCV </a:t>
                      </a:r>
                      <a:r>
                        <a:rPr lang="en-US" sz="2600" dirty="0" err="1" smtClean="0"/>
                        <a:t>Ab</a:t>
                      </a:r>
                      <a:r>
                        <a:rPr lang="en-US" sz="2600" dirty="0" smtClean="0"/>
                        <a:t>+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9.4%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3.1%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4.8%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5.1%</a:t>
                      </a:r>
                      <a:endParaRPr lang="en-US" sz="2600" dirty="0"/>
                    </a:p>
                  </a:txBody>
                  <a:tcPr/>
                </a:tc>
              </a:tr>
              <a:tr h="914841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ALT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22.7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22.9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16.8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16.3</a:t>
                      </a:r>
                      <a:endParaRPr lang="en-US" sz="2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0867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Arising from these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contributes to the discordant results?</a:t>
            </a:r>
          </a:p>
          <a:p>
            <a:r>
              <a:rPr lang="en-US" dirty="0" smtClean="0"/>
              <a:t>Is there a high level of occult HBV?</a:t>
            </a:r>
          </a:p>
          <a:p>
            <a:pPr lvl="1"/>
            <a:r>
              <a:rPr lang="en-US" dirty="0" smtClean="0"/>
              <a:t>Significance?</a:t>
            </a:r>
          </a:p>
          <a:p>
            <a:r>
              <a:rPr lang="en-US" dirty="0" smtClean="0"/>
              <a:t>Can there be mutations within the </a:t>
            </a:r>
            <a:r>
              <a:rPr lang="en-US" dirty="0" err="1" smtClean="0"/>
              <a:t>SAg</a:t>
            </a:r>
            <a:r>
              <a:rPr lang="en-US" dirty="0" smtClean="0"/>
              <a:t> causing the low rate?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474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Progress of Pilot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CDC based testing:</a:t>
            </a:r>
          </a:p>
          <a:p>
            <a:pPr lvl="1"/>
            <a:r>
              <a:rPr lang="en-US" dirty="0" smtClean="0"/>
              <a:t>HBV: Check HBV </a:t>
            </a:r>
            <a:r>
              <a:rPr lang="en-US" dirty="0" err="1" smtClean="0"/>
              <a:t>EAg</a:t>
            </a:r>
            <a:r>
              <a:rPr lang="en-US" dirty="0" smtClean="0"/>
              <a:t> and </a:t>
            </a:r>
            <a:r>
              <a:rPr lang="en-US" dirty="0" err="1" smtClean="0"/>
              <a:t>EAb</a:t>
            </a:r>
            <a:r>
              <a:rPr lang="en-US" dirty="0" smtClean="0"/>
              <a:t>, </a:t>
            </a:r>
            <a:r>
              <a:rPr lang="en-US" dirty="0" err="1" smtClean="0"/>
              <a:t>CoreAb</a:t>
            </a:r>
            <a:r>
              <a:rPr lang="en-US" dirty="0" smtClean="0"/>
              <a:t>, </a:t>
            </a:r>
            <a:r>
              <a:rPr lang="en-US" dirty="0" err="1" smtClean="0"/>
              <a:t>SAb</a:t>
            </a:r>
            <a:r>
              <a:rPr lang="en-US" dirty="0" smtClean="0"/>
              <a:t> and HBV DNA quant</a:t>
            </a:r>
          </a:p>
          <a:p>
            <a:pPr lvl="1"/>
            <a:r>
              <a:rPr lang="en-US" dirty="0" smtClean="0"/>
              <a:t>HCV: Finishing sequencing results</a:t>
            </a:r>
          </a:p>
          <a:p>
            <a:pPr lvl="2"/>
            <a:r>
              <a:rPr lang="en-US" dirty="0" smtClean="0"/>
              <a:t>Assess for chronic infection rates</a:t>
            </a:r>
          </a:p>
          <a:p>
            <a:r>
              <a:rPr lang="en-US" dirty="0" smtClean="0"/>
              <a:t>Duke</a:t>
            </a:r>
          </a:p>
          <a:p>
            <a:pPr lvl="1"/>
            <a:r>
              <a:rPr lang="en-US" dirty="0" smtClean="0"/>
              <a:t>IL28B genotyping </a:t>
            </a:r>
          </a:p>
          <a:p>
            <a:pPr lvl="1"/>
            <a:r>
              <a:rPr lang="en-US" dirty="0" smtClean="0"/>
              <a:t>Allelic variation across SNPs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467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Kumasi Blood Bank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Active Enrollment</a:t>
            </a:r>
          </a:p>
          <a:p>
            <a:r>
              <a:rPr lang="en-US" dirty="0" smtClean="0"/>
              <a:t>Re-testing and survey administration to assess risk factors of </a:t>
            </a:r>
            <a:r>
              <a:rPr lang="en-US" dirty="0" err="1" smtClean="0"/>
              <a:t>acquistion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7749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Investigators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LUMC: </a:t>
            </a:r>
            <a:r>
              <a:rPr lang="en-US" dirty="0" smtClean="0"/>
              <a:t>N Mora, I </a:t>
            </a:r>
            <a:r>
              <a:rPr lang="en-US" dirty="0" err="1" smtClean="0"/>
              <a:t>Berzin</a:t>
            </a:r>
            <a:r>
              <a:rPr lang="en-US" dirty="0" smtClean="0"/>
              <a:t>, L </a:t>
            </a:r>
            <a:r>
              <a:rPr lang="en-US" dirty="0" err="1" smtClean="0"/>
              <a:t>Dugas</a:t>
            </a:r>
            <a:r>
              <a:rPr lang="en-US" dirty="0" smtClean="0"/>
              <a:t>, B </a:t>
            </a:r>
            <a:r>
              <a:rPr lang="en-US" dirty="0" err="1" smtClean="0"/>
              <a:t>Tayo</a:t>
            </a:r>
            <a:r>
              <a:rPr lang="en-US" dirty="0" smtClean="0"/>
              <a:t>, A Luke</a:t>
            </a:r>
          </a:p>
          <a:p>
            <a:r>
              <a:rPr lang="en-US" u="sng" dirty="0" smtClean="0"/>
              <a:t>METS: </a:t>
            </a:r>
            <a:r>
              <a:rPr lang="en-US" dirty="0" smtClean="0"/>
              <a:t>A Luke, PhD; J </a:t>
            </a:r>
            <a:r>
              <a:rPr lang="en-US" dirty="0" err="1"/>
              <a:t>Plange-Rhule</a:t>
            </a:r>
            <a:r>
              <a:rPr lang="en-US" dirty="0"/>
              <a:t>, MD, PhD </a:t>
            </a:r>
            <a:endParaRPr lang="en-US" dirty="0" smtClean="0"/>
          </a:p>
          <a:p>
            <a:r>
              <a:rPr lang="en-US" u="sng" dirty="0" smtClean="0"/>
              <a:t>Nigeria: </a:t>
            </a:r>
            <a:r>
              <a:rPr lang="en-US" dirty="0" smtClean="0"/>
              <a:t>B </a:t>
            </a:r>
            <a:r>
              <a:rPr lang="en-US" dirty="0" err="1" smtClean="0"/>
              <a:t>Tayo</a:t>
            </a:r>
            <a:r>
              <a:rPr lang="en-US" dirty="0" smtClean="0"/>
              <a:t>, PhD, B </a:t>
            </a:r>
            <a:r>
              <a:rPr lang="en-US" dirty="0" err="1"/>
              <a:t>Salako</a:t>
            </a:r>
            <a:r>
              <a:rPr lang="en-US" dirty="0"/>
              <a:t>, </a:t>
            </a:r>
            <a:r>
              <a:rPr lang="en-US" dirty="0" smtClean="0"/>
              <a:t>MD, A </a:t>
            </a:r>
            <a:r>
              <a:rPr lang="en-US" dirty="0" err="1"/>
              <a:t>Akere</a:t>
            </a:r>
            <a:r>
              <a:rPr lang="en-US"/>
              <a:t>, </a:t>
            </a:r>
            <a:r>
              <a:rPr lang="en-US" smtClean="0"/>
              <a:t>MD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u="sng" dirty="0" smtClean="0"/>
              <a:t>CDC: </a:t>
            </a:r>
            <a:r>
              <a:rPr lang="en-US" dirty="0" smtClean="0"/>
              <a:t>J </a:t>
            </a:r>
            <a:r>
              <a:rPr lang="en-US" dirty="0" err="1" smtClean="0"/>
              <a:t>Forbi</a:t>
            </a:r>
            <a:r>
              <a:rPr lang="en-US" dirty="0" smtClean="0"/>
              <a:t>, PhD, Y </a:t>
            </a:r>
            <a:r>
              <a:rPr lang="en-US" dirty="0" err="1" smtClean="0"/>
              <a:t>Khadanov</a:t>
            </a:r>
            <a:r>
              <a:rPr lang="en-US" dirty="0" smtClean="0"/>
              <a:t>, PhD</a:t>
            </a:r>
          </a:p>
          <a:p>
            <a:r>
              <a:rPr lang="en-US" u="sng" dirty="0" smtClean="0"/>
              <a:t>Duke: </a:t>
            </a:r>
            <a:r>
              <a:rPr lang="en-US" dirty="0" smtClean="0"/>
              <a:t>T Urban, PhD, </a:t>
            </a:r>
            <a:r>
              <a:rPr lang="en-US" dirty="0" err="1" smtClean="0"/>
              <a:t>PharmD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7617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Pilot data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2 pilot data sets</a:t>
            </a:r>
          </a:p>
          <a:p>
            <a:r>
              <a:rPr lang="en-US" dirty="0" smtClean="0"/>
              <a:t>Review basic epidemiologic data</a:t>
            </a:r>
          </a:p>
          <a:p>
            <a:r>
              <a:rPr lang="en-US" dirty="0" smtClean="0"/>
              <a:t>Discuss ongoing / planned analyses</a:t>
            </a:r>
          </a:p>
        </p:txBody>
      </p:sp>
    </p:spTree>
    <p:extLst>
      <p:ext uri="{BB962C8B-B14F-4D97-AF65-F5344CB8AC3E}">
        <p14:creationId xmlns:p14="http://schemas.microsoft.com/office/powerpoint/2010/main" val="3822212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Hepatitis Pilot Data from </a:t>
            </a:r>
          </a:p>
          <a:p>
            <a:r>
              <a:rPr lang="en-US" dirty="0" smtClean="0"/>
              <a:t>two source populations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71135" y="323591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ff</a:t>
            </a:r>
            <a:endParaRPr lang="en-US" dirty="0"/>
          </a:p>
        </p:txBody>
      </p:sp>
      <p:graphicFrame>
        <p:nvGraphicFramePr>
          <p:cNvPr id="4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8007338"/>
              </p:ext>
            </p:extLst>
          </p:nvPr>
        </p:nvGraphicFramePr>
        <p:xfrm>
          <a:off x="85486" y="1868488"/>
          <a:ext cx="9058514" cy="4989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009685" y="4427931"/>
            <a:ext cx="3774903" cy="2178217"/>
          </a:xfrm>
          <a:prstGeom prst="roundRect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u="sng" dirty="0" smtClean="0"/>
          </a:p>
          <a:p>
            <a:pPr algn="ctr"/>
            <a:endParaRPr lang="en-US" sz="2000" u="sng" dirty="0" smtClean="0"/>
          </a:p>
          <a:p>
            <a:pPr algn="ctr"/>
            <a:r>
              <a:rPr lang="en-US" sz="2000" u="sng" dirty="0" smtClean="0"/>
              <a:t>Aims:</a:t>
            </a:r>
          </a:p>
          <a:p>
            <a:pPr lvl="0" algn="ctr"/>
            <a:r>
              <a:rPr lang="en-US" sz="2000" dirty="0" smtClean="0"/>
              <a:t>-</a:t>
            </a:r>
            <a:r>
              <a:rPr lang="en-US" sz="2000" dirty="0"/>
              <a:t>chronic/recovered infection rates</a:t>
            </a:r>
          </a:p>
          <a:p>
            <a:pPr lvl="0" algn="ctr"/>
            <a:r>
              <a:rPr lang="en-US" sz="2000" dirty="0" smtClean="0"/>
              <a:t>-</a:t>
            </a:r>
            <a:r>
              <a:rPr lang="en-US" sz="2000" dirty="0"/>
              <a:t>immediate cases/controls for:</a:t>
            </a:r>
          </a:p>
          <a:p>
            <a:pPr lvl="0" algn="ctr"/>
            <a:r>
              <a:rPr lang="en-US" sz="2000" dirty="0"/>
              <a:t>-viral </a:t>
            </a:r>
            <a:r>
              <a:rPr lang="en-US" sz="2000" dirty="0" smtClean="0"/>
              <a:t>genotyping/sequencing</a:t>
            </a:r>
          </a:p>
          <a:p>
            <a:pPr lvl="0" algn="ctr"/>
            <a:endParaRPr lang="en-US" sz="2000" dirty="0"/>
          </a:p>
          <a:p>
            <a:pPr lvl="0" algn="ctr"/>
            <a:r>
              <a:rPr lang="en-US" sz="2000" dirty="0"/>
              <a:t>-host genotyping</a:t>
            </a:r>
          </a:p>
          <a:p>
            <a:pPr algn="ctr"/>
            <a:endParaRPr lang="en-US" sz="2000" dirty="0" smtClean="0"/>
          </a:p>
          <a:p>
            <a:pPr algn="ctr"/>
            <a:endParaRPr lang="en-US" sz="2000" u="sng" dirty="0" smtClean="0"/>
          </a:p>
          <a:p>
            <a:pPr algn="ctr"/>
            <a:r>
              <a:rPr lang="en-US" sz="2000" u="sng" dirty="0" smtClean="0"/>
              <a:t> </a:t>
            </a:r>
            <a:endParaRPr lang="en-US" sz="2000" u="sng" dirty="0"/>
          </a:p>
        </p:txBody>
      </p:sp>
      <p:sp>
        <p:nvSpPr>
          <p:cNvPr id="7" name="Rounded Rectangle 6"/>
          <p:cNvSpPr/>
          <p:nvPr/>
        </p:nvSpPr>
        <p:spPr>
          <a:xfrm>
            <a:off x="5009686" y="3225855"/>
            <a:ext cx="3774903" cy="1060946"/>
          </a:xfrm>
          <a:prstGeom prst="roundRect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Subjects enrolled in H3N study</a:t>
            </a:r>
          </a:p>
          <a:p>
            <a:pPr algn="ctr"/>
            <a:r>
              <a:rPr lang="en-US" sz="2000" dirty="0" smtClean="0"/>
              <a:t> (B </a:t>
            </a:r>
            <a:r>
              <a:rPr lang="en-US" sz="2000" dirty="0" err="1" smtClean="0"/>
              <a:t>Tayo</a:t>
            </a:r>
            <a:r>
              <a:rPr lang="en-US" sz="2000" dirty="0" smtClean="0"/>
              <a:t>)</a:t>
            </a:r>
          </a:p>
          <a:p>
            <a:pPr algn="ctr"/>
            <a:r>
              <a:rPr lang="en-US" sz="2000" dirty="0" smtClean="0"/>
              <a:t>N: 200</a:t>
            </a:r>
            <a:endParaRPr lang="en-US" sz="1200" u="sng" dirty="0" smtClean="0"/>
          </a:p>
        </p:txBody>
      </p:sp>
    </p:spTree>
    <p:extLst>
      <p:ext uri="{BB962C8B-B14F-4D97-AF65-F5344CB8AC3E}">
        <p14:creationId xmlns:p14="http://schemas.microsoft.com/office/powerpoint/2010/main" val="3055263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Stored samples run in LUMC reference lab</a:t>
            </a:r>
          </a:p>
          <a:p>
            <a:pPr lvl="1"/>
            <a:r>
              <a:rPr lang="en-US" dirty="0" smtClean="0"/>
              <a:t>HCV: 4</a:t>
            </a:r>
            <a:r>
              <a:rPr lang="en-US" baseline="30000" dirty="0" smtClean="0"/>
              <a:t>th</a:t>
            </a:r>
            <a:r>
              <a:rPr lang="en-US" dirty="0" smtClean="0"/>
              <a:t> generation </a:t>
            </a:r>
            <a:r>
              <a:rPr lang="en-US" dirty="0" err="1" smtClean="0"/>
              <a:t>Ab</a:t>
            </a:r>
            <a:endParaRPr lang="en-US" dirty="0" smtClean="0"/>
          </a:p>
          <a:p>
            <a:pPr lvl="1"/>
            <a:r>
              <a:rPr lang="en-US" dirty="0" smtClean="0"/>
              <a:t>HBV: Surface Ag</a:t>
            </a:r>
          </a:p>
          <a:p>
            <a:pPr lvl="1"/>
            <a:r>
              <a:rPr lang="en-US" dirty="0" smtClean="0"/>
              <a:t>HIV: HIV-1/2 </a:t>
            </a:r>
            <a:r>
              <a:rPr lang="en-US" dirty="0" err="1" smtClean="0"/>
              <a:t>Ab</a:t>
            </a:r>
            <a:endParaRPr lang="en-US" dirty="0" smtClean="0"/>
          </a:p>
          <a:p>
            <a:pPr lvl="1"/>
            <a:r>
              <a:rPr lang="en-US" dirty="0" smtClean="0"/>
              <a:t>Aminotransferase level (ALT)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45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METS Cohort</a:t>
            </a:r>
            <a:br>
              <a:rPr lang="en-US" sz="3200" dirty="0" smtClean="0"/>
            </a:br>
            <a:r>
              <a:rPr lang="en-US" sz="3200" dirty="0" smtClean="0"/>
              <a:t>Pilot Study</a:t>
            </a:r>
            <a:br>
              <a:rPr lang="en-US" sz="3200" dirty="0" smtClean="0"/>
            </a:br>
            <a:r>
              <a:rPr lang="en-US" sz="3200" dirty="0" smtClean="0"/>
              <a:t>(N=493)</a:t>
            </a:r>
            <a:endParaRPr lang="en-US" sz="3200" dirty="0"/>
          </a:p>
        </p:txBody>
      </p:sp>
      <p:graphicFrame>
        <p:nvGraphicFramePr>
          <p:cNvPr id="3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3102047"/>
              </p:ext>
            </p:extLst>
          </p:nvPr>
        </p:nvGraphicFramePr>
        <p:xfrm>
          <a:off x="457200" y="1922885"/>
          <a:ext cx="8229600" cy="4604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9442"/>
                <a:gridCol w="3430158"/>
              </a:tblGrid>
              <a:tr h="4238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/>
                          <a:ea typeface="ＭＳ 明朝"/>
                          <a:cs typeface="Arial"/>
                        </a:rPr>
                        <a:t>Seroprevalence</a:t>
                      </a:r>
                    </a:p>
                  </a:txBody>
                  <a:tcPr marL="68580" marR="68580" marT="0" marB="0"/>
                </a:tc>
              </a:tr>
              <a:tr h="8360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HIV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(% HIV </a:t>
                      </a:r>
                      <a:r>
                        <a:rPr lang="en-US" sz="2400" dirty="0" err="1">
                          <a:effectLst/>
                          <a:latin typeface="Arial"/>
                          <a:ea typeface="ＭＳ 明朝"/>
                          <a:cs typeface="Arial"/>
                        </a:rPr>
                        <a:t>Ab</a:t>
                      </a:r>
                      <a:r>
                        <a:rPr lang="en-US" sz="24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 positive)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/>
                          <a:ea typeface="ＭＳ 明朝"/>
                          <a:cs typeface="Arial"/>
                        </a:rPr>
                        <a:t>3.9%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/>
                          <a:ea typeface="ＭＳ 明朝"/>
                          <a:cs typeface="Arial"/>
                        </a:rPr>
                        <a:t>N=19</a:t>
                      </a:r>
                    </a:p>
                  </a:txBody>
                  <a:tcPr marL="68580" marR="68580" marT="0" marB="0"/>
                </a:tc>
              </a:tr>
              <a:tr h="8360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/>
                          <a:ea typeface="ＭＳ 明朝"/>
                          <a:cs typeface="Arial"/>
                        </a:rPr>
                        <a:t>HCV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/>
                          <a:ea typeface="ＭＳ 明朝"/>
                          <a:cs typeface="Arial"/>
                        </a:rPr>
                        <a:t>(% HCV Ab positive)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/>
                          <a:ea typeface="ＭＳ 明朝"/>
                          <a:cs typeface="Arial"/>
                        </a:rPr>
                        <a:t>5.9%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/>
                          <a:ea typeface="ＭＳ 明朝"/>
                          <a:cs typeface="Arial"/>
                        </a:rPr>
                        <a:t>N=29</a:t>
                      </a:r>
                    </a:p>
                  </a:txBody>
                  <a:tcPr marL="68580" marR="68580" marT="0" marB="0"/>
                </a:tc>
              </a:tr>
              <a:tr h="12541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HBV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(% HBV Surface Antigen positive)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14.2%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N=70</a:t>
                      </a:r>
                    </a:p>
                  </a:txBody>
                  <a:tcPr marL="68580" marR="68580" marT="0" marB="0"/>
                </a:tc>
              </a:tr>
              <a:tr h="12541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ALT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Median</a:t>
                      </a:r>
                      <a:endParaRPr lang="en-US" sz="24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(Range)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17</a:t>
                      </a:r>
                      <a:endParaRPr lang="en-US" sz="24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(5-95)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7749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75406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METS Pilot Study</a:t>
            </a:r>
            <a:endParaRPr lang="en-US" dirty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503540"/>
              </p:ext>
            </p:extLst>
          </p:nvPr>
        </p:nvGraphicFramePr>
        <p:xfrm>
          <a:off x="176396" y="1662460"/>
          <a:ext cx="8510404" cy="1936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7601"/>
                <a:gridCol w="2127601"/>
                <a:gridCol w="2127601"/>
                <a:gridCol w="2127601"/>
              </a:tblGrid>
              <a:tr h="6854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HCV Ab Positive</a:t>
                      </a:r>
                      <a:endParaRPr lang="en-US" sz="2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(N=29)</a:t>
                      </a:r>
                      <a:endParaRPr lang="en-US" sz="2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HCV Ab Negative</a:t>
                      </a:r>
                      <a:endParaRPr lang="en-US" sz="2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(N=461)</a:t>
                      </a:r>
                      <a:endParaRPr lang="en-US" sz="2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P-value</a:t>
                      </a:r>
                      <a:endParaRPr lang="en-US" sz="2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169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ALT (median)</a:t>
                      </a:r>
                      <a:endParaRPr lang="en-US" sz="2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  <a:endParaRPr lang="en-US" sz="2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en-US" sz="2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NS</a:t>
                      </a:r>
                      <a:endParaRPr lang="en-US" sz="2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169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HIV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Ab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positive</a:t>
                      </a:r>
                      <a:endParaRPr lang="en-US" sz="2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13.8% (4)</a:t>
                      </a:r>
                      <a:endParaRPr lang="en-US" sz="2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3.8% (16)</a:t>
                      </a:r>
                      <a:endParaRPr lang="en-US" sz="2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0.01</a:t>
                      </a:r>
                      <a:endParaRPr lang="en-US" sz="2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169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HBsAg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positive</a:t>
                      </a:r>
                      <a:endParaRPr lang="en-US" sz="2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13.8% (4)</a:t>
                      </a:r>
                      <a:endParaRPr lang="en-US" sz="2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14.1% (65)</a:t>
                      </a:r>
                      <a:endParaRPr lang="en-US" sz="2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NS</a:t>
                      </a:r>
                      <a:endParaRPr lang="en-US" sz="2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278618"/>
              </p:ext>
            </p:extLst>
          </p:nvPr>
        </p:nvGraphicFramePr>
        <p:xfrm>
          <a:off x="176396" y="4413525"/>
          <a:ext cx="8510404" cy="196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7601"/>
                <a:gridCol w="2127601"/>
                <a:gridCol w="2127601"/>
                <a:gridCol w="2127601"/>
              </a:tblGrid>
              <a:tr h="4321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HBsAg Positive</a:t>
                      </a:r>
                      <a:endParaRPr lang="en-US" sz="2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(N=70)</a:t>
                      </a:r>
                      <a:endParaRPr lang="en-US" sz="2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HBsAg Negative</a:t>
                      </a:r>
                      <a:endParaRPr lang="en-US" sz="2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(N=423)</a:t>
                      </a:r>
                      <a:endParaRPr lang="en-US" sz="2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P-value</a:t>
                      </a:r>
                      <a:endParaRPr lang="en-US" sz="2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21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ALT (median)</a:t>
                      </a:r>
                      <a:endParaRPr lang="en-US" sz="2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  <a:endParaRPr lang="en-US" sz="2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en-US" sz="2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0.001</a:t>
                      </a:r>
                      <a:endParaRPr lang="en-US" sz="2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21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HIV Ab positive</a:t>
                      </a:r>
                      <a:endParaRPr lang="en-US" sz="2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4.3% (3)</a:t>
                      </a:r>
                      <a:endParaRPr lang="en-US" sz="2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5.9% (25)</a:t>
                      </a:r>
                      <a:endParaRPr lang="en-US" sz="2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NS</a:t>
                      </a:r>
                      <a:endParaRPr lang="en-US" sz="2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21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HCV positive</a:t>
                      </a:r>
                      <a:endParaRPr lang="en-US" sz="2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5.8% (4)</a:t>
                      </a:r>
                      <a:endParaRPr lang="en-US" sz="2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5.9% (25)</a:t>
                      </a:r>
                      <a:endParaRPr lang="en-US" sz="2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NS</a:t>
                      </a:r>
                      <a:endParaRPr lang="en-US" sz="2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6396" y="1086441"/>
            <a:ext cx="8646944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/>
              <a:t>Comparison of HCV Antibody Positive to Negative Population</a:t>
            </a:r>
            <a:endParaRPr lang="en-US" sz="2600" dirty="0"/>
          </a:p>
          <a:p>
            <a:endParaRPr lang="en-US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123159" y="3650534"/>
            <a:ext cx="870018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/>
              <a:t>Comparison of HBV S Antigen Positive to Negative Population</a:t>
            </a:r>
            <a:endParaRPr lang="en-US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069917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Nigeria (H3N) Pilot Study</a:t>
            </a:r>
            <a:br>
              <a:rPr lang="en-US" dirty="0" smtClean="0"/>
            </a:br>
            <a:r>
              <a:rPr lang="en-US" dirty="0" smtClean="0"/>
              <a:t>(N=200)</a:t>
            </a:r>
            <a:endParaRPr lang="en-US" dirty="0"/>
          </a:p>
        </p:txBody>
      </p:sp>
      <p:graphicFrame>
        <p:nvGraphicFramePr>
          <p:cNvPr id="3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3360257"/>
              </p:ext>
            </p:extLst>
          </p:nvPr>
        </p:nvGraphicFramePr>
        <p:xfrm>
          <a:off x="457200" y="1600199"/>
          <a:ext cx="8229600" cy="4909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7082"/>
                <a:gridCol w="3412518"/>
              </a:tblGrid>
              <a:tr h="5164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/>
                          <a:ea typeface="ＭＳ 明朝"/>
                          <a:cs typeface="Arial"/>
                        </a:rPr>
                        <a:t>Seroprevalence</a:t>
                      </a:r>
                    </a:p>
                  </a:txBody>
                  <a:tcPr marL="68580" marR="68580" marT="0" marB="0"/>
                </a:tc>
              </a:tr>
              <a:tr h="9762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HIV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(% HIV </a:t>
                      </a:r>
                      <a:r>
                        <a:rPr lang="en-US" sz="2400" dirty="0" err="1">
                          <a:effectLst/>
                          <a:latin typeface="Arial"/>
                          <a:ea typeface="ＭＳ 明朝"/>
                          <a:cs typeface="Arial"/>
                        </a:rPr>
                        <a:t>Ab</a:t>
                      </a:r>
                      <a:r>
                        <a:rPr lang="en-US" sz="24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 positive)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/>
                          <a:ea typeface="ＭＳ 明朝"/>
                          <a:cs typeface="Arial"/>
                        </a:rPr>
                        <a:t>5.0%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/>
                          <a:ea typeface="ＭＳ 明朝"/>
                          <a:cs typeface="Arial"/>
                        </a:rPr>
                        <a:t>N=10</a:t>
                      </a:r>
                    </a:p>
                  </a:txBody>
                  <a:tcPr marL="68580" marR="68580" marT="0" marB="0"/>
                </a:tc>
              </a:tr>
              <a:tr h="9762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HCV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(% HCV </a:t>
                      </a:r>
                      <a:r>
                        <a:rPr lang="en-US" sz="2400" dirty="0" err="1">
                          <a:effectLst/>
                          <a:latin typeface="Arial"/>
                          <a:ea typeface="ＭＳ 明朝"/>
                          <a:cs typeface="Arial"/>
                        </a:rPr>
                        <a:t>Ab</a:t>
                      </a:r>
                      <a:r>
                        <a:rPr lang="en-US" sz="24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 positive)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/>
                          <a:ea typeface="ＭＳ 明朝"/>
                          <a:cs typeface="Arial"/>
                        </a:rPr>
                        <a:t>3.0%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/>
                          <a:ea typeface="ＭＳ 明朝"/>
                          <a:cs typeface="Arial"/>
                        </a:rPr>
                        <a:t>N=6</a:t>
                      </a:r>
                    </a:p>
                  </a:txBody>
                  <a:tcPr marL="68580" marR="68580" marT="0" marB="0"/>
                </a:tc>
              </a:tr>
              <a:tr h="9762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/>
                          <a:ea typeface="ＭＳ 明朝"/>
                          <a:cs typeface="Arial"/>
                        </a:rPr>
                        <a:t>HBV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/>
                          <a:ea typeface="ＭＳ 明朝"/>
                          <a:cs typeface="Arial"/>
                        </a:rPr>
                        <a:t>(% HBV Surface Antigen positive)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/>
                          <a:ea typeface="ＭＳ 明朝"/>
                          <a:cs typeface="Arial"/>
                        </a:rPr>
                        <a:t>7.5%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/>
                          <a:ea typeface="ＭＳ 明朝"/>
                          <a:cs typeface="Arial"/>
                        </a:rPr>
                        <a:t>N=15</a:t>
                      </a:r>
                    </a:p>
                  </a:txBody>
                  <a:tcPr marL="68580" marR="68580" marT="0" marB="0"/>
                </a:tc>
              </a:tr>
              <a:tr h="14643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ALT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Median</a:t>
                      </a:r>
                      <a:endParaRPr lang="en-US" sz="24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(Range)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/>
                          <a:ea typeface="ＭＳ 明朝"/>
                          <a:cs typeface="Arial"/>
                        </a:rPr>
                        <a:t>13.8 </a:t>
                      </a:r>
                      <a:endParaRPr lang="en-US" sz="24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/>
                          <a:ea typeface="ＭＳ 明朝"/>
                          <a:cs typeface="Arial"/>
                        </a:rPr>
                        <a:t>(5-171)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572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198" y="692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Nigeria Pilot Results</a:t>
            </a:r>
            <a:endParaRPr lang="en-US" dirty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9864770"/>
              </p:ext>
            </p:extLst>
          </p:nvPr>
        </p:nvGraphicFramePr>
        <p:xfrm>
          <a:off x="457200" y="1335037"/>
          <a:ext cx="8229600" cy="1927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466256"/>
                <a:gridCol w="1648544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200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HCV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Ab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Positive</a:t>
                      </a:r>
                      <a:endParaRPr lang="en-US" sz="2200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(N=6)</a:t>
                      </a:r>
                      <a:endParaRPr lang="en-US" sz="2200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HCV Ab Negative</a:t>
                      </a:r>
                      <a:endParaRPr lang="en-US" sz="220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(N=194)</a:t>
                      </a:r>
                      <a:endParaRPr lang="en-US" sz="220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P-value</a:t>
                      </a:r>
                      <a:endParaRPr lang="en-US" sz="220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ALT</a:t>
                      </a:r>
                      <a:endParaRPr lang="en-US" sz="2200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12.8 ± 5.6</a:t>
                      </a:r>
                      <a:endParaRPr lang="en-US" sz="220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13.8 ± 16.1</a:t>
                      </a:r>
                      <a:endParaRPr lang="en-US" sz="220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0.88</a:t>
                      </a:r>
                      <a:endParaRPr lang="en-US" sz="220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HIV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Ab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positive</a:t>
                      </a:r>
                      <a:endParaRPr lang="en-US" sz="2200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33.3% (2)</a:t>
                      </a:r>
                      <a:endParaRPr lang="en-US" sz="220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4.1% (8)</a:t>
                      </a:r>
                      <a:endParaRPr lang="en-US" sz="220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0.001</a:t>
                      </a:r>
                      <a:endParaRPr lang="en-US" sz="220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HBsAg positive</a:t>
                      </a:r>
                      <a:endParaRPr lang="en-US" sz="220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16.6% (1)</a:t>
                      </a:r>
                      <a:endParaRPr lang="en-US" sz="220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7.2% (14)</a:t>
                      </a:r>
                      <a:endParaRPr lang="en-US" sz="220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</a:t>
                      </a:r>
                      <a:endParaRPr lang="en-US" sz="2200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812075"/>
              </p:ext>
            </p:extLst>
          </p:nvPr>
        </p:nvGraphicFramePr>
        <p:xfrm>
          <a:off x="457198" y="4133350"/>
          <a:ext cx="8333492" cy="2536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3373"/>
                <a:gridCol w="2327997"/>
                <a:gridCol w="2469564"/>
                <a:gridCol w="1452558"/>
              </a:tblGrid>
              <a:tr h="5886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US" sz="22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HBsAg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Positive</a:t>
                      </a:r>
                      <a:endParaRPr lang="en-US" sz="22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(N=15)</a:t>
                      </a:r>
                      <a:endParaRPr lang="en-US" sz="22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HBsAg Negative</a:t>
                      </a:r>
                      <a:endParaRPr lang="en-US" sz="22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(N=185)</a:t>
                      </a:r>
                      <a:endParaRPr lang="en-US" sz="22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P-value</a:t>
                      </a:r>
                      <a:endParaRPr lang="en-US" sz="22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b"/>
                </a:tc>
              </a:tr>
              <a:tr h="5886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ALT</a:t>
                      </a:r>
                      <a:endParaRPr lang="en-US" sz="22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24.5 ± 41.1</a:t>
                      </a:r>
                      <a:endParaRPr lang="en-US" sz="22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12.9 ± 11.53</a:t>
                      </a:r>
                      <a:endParaRPr lang="en-US" sz="22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0.006</a:t>
                      </a:r>
                      <a:endParaRPr lang="en-US" sz="22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b"/>
                </a:tc>
              </a:tr>
              <a:tr h="5886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HIV Ab positive</a:t>
                      </a:r>
                      <a:endParaRPr lang="en-US" sz="22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53.3% (8)</a:t>
                      </a:r>
                      <a:endParaRPr lang="en-US" sz="22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1.1% (2)</a:t>
                      </a:r>
                      <a:endParaRPr lang="en-US" sz="22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0.1</a:t>
                      </a:r>
                      <a:endParaRPr lang="en-US" sz="22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b"/>
                </a:tc>
              </a:tr>
              <a:tr h="5886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HCV positive</a:t>
                      </a:r>
                      <a:endParaRPr lang="en-US" sz="22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6.7% (1)</a:t>
                      </a:r>
                      <a:endParaRPr lang="en-US" sz="22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2.7% (5)</a:t>
                      </a:r>
                      <a:endParaRPr lang="en-US" sz="220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0.4</a:t>
                      </a:r>
                      <a:endParaRPr lang="en-US" sz="2200" dirty="0">
                        <a:effectLst/>
                        <a:latin typeface="Arial"/>
                        <a:ea typeface="ＭＳ 明朝"/>
                        <a:cs typeface="Arial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198" y="832012"/>
            <a:ext cx="79959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Comparison </a:t>
            </a:r>
            <a:r>
              <a:rPr lang="en-US" sz="2400" b="1" dirty="0"/>
              <a:t>of HCV Antibody Positive to Negative Population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577904"/>
            <a:ext cx="80451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Comparison </a:t>
            </a:r>
            <a:r>
              <a:rPr lang="en-US" sz="2400" b="1" dirty="0"/>
              <a:t>of HBV S Antigen Positive to Negative Population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6118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Logistic Regression:</a:t>
            </a:r>
            <a:br>
              <a:rPr lang="en-US" dirty="0" smtClean="0"/>
            </a:br>
            <a:r>
              <a:rPr lang="en-US" dirty="0" smtClean="0"/>
              <a:t>Association with HCV </a:t>
            </a:r>
            <a:r>
              <a:rPr lang="en-US" dirty="0" err="1" smtClean="0"/>
              <a:t>Seropositivity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Univariable</a:t>
            </a:r>
            <a:r>
              <a:rPr lang="en-US" dirty="0" smtClean="0"/>
              <a:t> Analyses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5258822"/>
              </p:ext>
            </p:extLst>
          </p:nvPr>
        </p:nvGraphicFramePr>
        <p:xfrm>
          <a:off x="457200" y="2711593"/>
          <a:ext cx="8229600" cy="2721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90729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Variable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95% CI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P-value</a:t>
                      </a:r>
                      <a:endParaRPr lang="en-US" sz="2800" dirty="0"/>
                    </a:p>
                  </a:txBody>
                  <a:tcPr/>
                </a:tc>
              </a:tr>
              <a:tr h="90729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HIV +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6.7</a:t>
                      </a:r>
                      <a:r>
                        <a:rPr lang="en-US" sz="2800" baseline="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2.7-16.9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&lt;0.001</a:t>
                      </a:r>
                      <a:endParaRPr lang="en-US" sz="2800" dirty="0"/>
                    </a:p>
                  </a:txBody>
                  <a:tcPr/>
                </a:tc>
              </a:tr>
              <a:tr h="90729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HBV S Ag+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0.6-3.5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0.5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763256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91</TotalTime>
  <Words>840</Words>
  <Application>Microsoft Office PowerPoint</Application>
  <PresentationFormat>On-screen Show (4:3)</PresentationFormat>
  <Paragraphs>279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Black</vt:lpstr>
      <vt:lpstr>Jennifer Layden, MD, PhD Assistant Professor of Medicine and  Public Health Sciences Loyola University Health System</vt:lpstr>
      <vt:lpstr>Review of Pilot data</vt:lpstr>
      <vt:lpstr>PowerPoint Presentation</vt:lpstr>
      <vt:lpstr>Data Analysis Plan</vt:lpstr>
      <vt:lpstr>PowerPoint Presentation</vt:lpstr>
      <vt:lpstr>PowerPoint Presentation</vt:lpstr>
      <vt:lpstr>PowerPoint Presentation</vt:lpstr>
      <vt:lpstr>PowerPoint Presentation</vt:lpstr>
      <vt:lpstr>Logistic Regression: Association with HCV Seropositivity Univariable Analyses</vt:lpstr>
      <vt:lpstr>PowerPoint Presentation</vt:lpstr>
      <vt:lpstr>PowerPoint Presentation</vt:lpstr>
      <vt:lpstr>Ongoing Analyses</vt:lpstr>
      <vt:lpstr>HBV S Antigen / S Gene Sequencing Concordancy Results</vt:lpstr>
      <vt:lpstr>Factors Associated HbSAg and S gene Status </vt:lpstr>
      <vt:lpstr>Questions Arising from these results</vt:lpstr>
      <vt:lpstr>Current Progress of Pilot Data</vt:lpstr>
      <vt:lpstr>Kumasi Blood Bank Protocol</vt:lpstr>
      <vt:lpstr>Investigators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Jennifer Layden, MD, PhD Assistant Professor of Medicine and  Public Health Sciences Loyola University Health System</dc:title>
  <dc:creator>Jen Layden</dc:creator>
  <cp:lastModifiedBy>Nallely</cp:lastModifiedBy>
  <cp:revision>17</cp:revision>
  <dcterms:created xsi:type="dcterms:W3CDTF">2013-08-10T20:36:10Z</dcterms:created>
  <dcterms:modified xsi:type="dcterms:W3CDTF">2013-08-12T08:56:58Z</dcterms:modified>
</cp:coreProperties>
</file>